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6" r:id="rId4"/>
    <p:sldId id="259" r:id="rId5"/>
    <p:sldId id="267" r:id="rId6"/>
    <p:sldId id="268" r:id="rId7"/>
    <p:sldId id="269" r:id="rId8"/>
    <p:sldId id="270" r:id="rId9"/>
    <p:sldId id="25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F05E80-031B-496A-BC56-1C6AAE429D20}">
          <p14:sldIdLst>
            <p14:sldId id="256"/>
            <p14:sldId id="257"/>
            <p14:sldId id="266"/>
            <p14:sldId id="259"/>
            <p14:sldId id="267"/>
            <p14:sldId id="268"/>
            <p14:sldId id="269"/>
            <p14:sldId id="270"/>
            <p14:sldId id="2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95A40-95A2-4663-8495-ED9F232BBD49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5BF59-4743-4D0B-AA4E-3B4D2FFCAC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194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5BF59-4743-4D0B-AA4E-3B4D2FFCAC7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19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5BF59-4743-4D0B-AA4E-3B4D2FFCAC7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36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40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5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32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42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63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06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104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95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07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96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3600F-6876-44BD-89E0-CD4E606B9F24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9A5D6-957C-4BD6-A1D0-5AF829AE8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3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" y="10240"/>
            <a:ext cx="9292381" cy="6879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8640"/>
            <a:ext cx="3161928" cy="210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Box 18"/>
          <p:cNvSpPr txBox="1"/>
          <p:nvPr/>
        </p:nvSpPr>
        <p:spPr>
          <a:xfrm>
            <a:off x="737705" y="2060848"/>
            <a:ext cx="7250703" cy="378565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cs typeface="JasmineUPC" pitchFamily="18" charset="-34"/>
              </a:rPr>
              <a:t>День работника</a:t>
            </a:r>
          </a:p>
          <a:p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cs typeface="JasmineUPC" pitchFamily="18" charset="-34"/>
              </a:rPr>
              <a:t>налоговых органов</a:t>
            </a:r>
          </a:p>
          <a:p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cs typeface="JasmineUPC" pitchFamily="18" charset="-34"/>
              </a:rPr>
              <a:t>Российской </a:t>
            </a:r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cs typeface="JasmineUPC" pitchFamily="18" charset="-34"/>
              </a:rPr>
              <a:t>Федерации</a:t>
            </a:r>
            <a:endParaRPr lang="ru-RU" sz="48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cs typeface="JasmineUPC" pitchFamily="18" charset="-34"/>
            </a:endParaRPr>
          </a:p>
          <a:p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cs typeface="JasmineUPC" pitchFamily="18" charset="-34"/>
            </a:endParaRPr>
          </a:p>
          <a:p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cs typeface="JasmineUPC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7744" y="4930650"/>
            <a:ext cx="561724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Поздравляем!</a:t>
            </a:r>
            <a:endParaRPr lang="ru-RU" sz="8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9857" y="700065"/>
            <a:ext cx="358303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21 НОЯБРЯ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-22316" y="0"/>
            <a:ext cx="9143999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73253" y="404664"/>
            <a:ext cx="3841258" cy="618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Times New Roman"/>
              </a:rPr>
              <a:t>Сегодня ФНС России — это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Times New Roman"/>
              </a:rPr>
              <a:t>современная, динамичная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Times New Roman"/>
              </a:rPr>
              <a:t>структура,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rebuchet MS" pitchFamily="34" charset="0"/>
              <a:ea typeface="Times New Roman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Times New Roman"/>
              </a:rPr>
              <a:t>которая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Times New Roman"/>
              </a:rPr>
              <a:t>опирается на лучшие традиции ведомства и использует самые передовые технологии. </a:t>
            </a: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Trebuchet MS" pitchFamily="34" charset="0"/>
                <a:ea typeface="Times New Roman"/>
                <a:cs typeface="Times New Roman"/>
              </a:rPr>
              <a:t>От вашей эффективной работы - зависит не только наполнение бюджетов всех уровней, но и в значительной степени - качество</a:t>
            </a:r>
            <a:r>
              <a:rPr lang="ru-RU" b="1" i="1" dirty="0" smtClean="0">
                <a:solidFill>
                  <a:srgbClr val="C0504D">
                    <a:lumMod val="50000"/>
                  </a:srgbClr>
                </a:solidFill>
                <a:latin typeface="Trebuchet MS" pitchFamily="34" charset="0"/>
                <a:ea typeface="Times New Roman"/>
                <a:cs typeface="Times New Roman"/>
              </a:rPr>
              <a:t>,</a:t>
            </a: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Trebuchet MS" pitchFamily="34" charset="0"/>
                <a:ea typeface="Times New Roman"/>
                <a:cs typeface="Times New Roman"/>
              </a:rPr>
              <a:t> конкурентоспособность делового климата, создание благоприятных, стабильных условий для развития бизнеса, экономики в целом.</a:t>
            </a:r>
            <a:endParaRPr lang="ru-RU" b="1" i="1" dirty="0">
              <a:solidFill>
                <a:srgbClr val="C0504D">
                  <a:lumMod val="50000"/>
                </a:srgbClr>
              </a:solidFill>
              <a:latin typeface="Trebuchet MS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ru-RU" b="1" i="1" dirty="0" smtClean="0">
                <a:solidFill>
                  <a:srgbClr val="C0504D">
                    <a:lumMod val="50000"/>
                  </a:srgbClr>
                </a:solidFill>
                <a:latin typeface="Trebuchet MS" pitchFamily="34" charset="0"/>
                <a:ea typeface="Times New Roman"/>
                <a:cs typeface="Times New Roman"/>
              </a:rPr>
              <a:t> </a:t>
            </a:r>
            <a:endParaRPr lang="ru-RU" b="1" i="1" dirty="0">
              <a:solidFill>
                <a:srgbClr val="C0504D">
                  <a:lumMod val="50000"/>
                </a:srgbClr>
              </a:solidFill>
              <a:latin typeface="Trebuchet MS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rebuchet MS" pitchFamily="34" charset="0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4509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99592" y="53012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7686"/>
            <a:ext cx="3907515" cy="24915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65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8525" y="3200"/>
            <a:ext cx="9143999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95536" y="476672"/>
            <a:ext cx="4680520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Создание Государственной налоговой службы произошло в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1990 году.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На государственные налоговые инспекции возложен контроль за соблюдением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        законодательства о налогах, правильностью исчисления, полнотой и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        своевременностью внесения в бюджет государственных налогов и других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платежей, установленных законодательством.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2564904"/>
            <a:ext cx="6163031" cy="41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35496" y="0"/>
            <a:ext cx="9143999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323528" y="211378"/>
            <a:ext cx="3912096" cy="28662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89" y="1640656"/>
            <a:ext cx="3987018" cy="28739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9" name="Прямоугольник 8"/>
          <p:cNvSpPr/>
          <p:nvPr/>
        </p:nvSpPr>
        <p:spPr>
          <a:xfrm>
            <a:off x="323528" y="3354274"/>
            <a:ext cx="3804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ИФНС по г. Дмитрову обслуживает налогоплательщиков не только города, но и всего Дмитровского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округа.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35089" y="4725144"/>
            <a:ext cx="4050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В инспекции созданы комфортные условия для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посетителей, высокое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качество обслуживания налогоплательщиков в операционном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зале.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1" y="0"/>
            <a:ext cx="9143999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54825" y="260648"/>
            <a:ext cx="40731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Инспекция Федеральной налоговой службы по г. Дмитрову  Московской области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является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источником комплектования а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рхивного отдела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управления делами Администрации Дмитровского городского округа </a:t>
            </a:r>
          </a:p>
          <a:p>
            <a:pPr algn="ctr">
              <a:defRPr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Московской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области. </a:t>
            </a:r>
          </a:p>
          <a:p>
            <a:pPr algn="ctr">
              <a:defRPr/>
            </a:pP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2" y="332656"/>
            <a:ext cx="4104456" cy="580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770319" y="6378330"/>
            <a:ext cx="331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 smtClean="0">
                <a:latin typeface="Trebuchet MS" pitchFamily="34" charset="0"/>
              </a:rPr>
              <a:t>(</a:t>
            </a:r>
            <a:r>
              <a:rPr lang="ru-RU" sz="1400" dirty="0" smtClean="0">
                <a:latin typeface="Trebuchet MS" pitchFamily="34" charset="0"/>
              </a:rPr>
              <a:t>взято </a:t>
            </a:r>
            <a:r>
              <a:rPr lang="ru-RU" sz="1400" dirty="0">
                <a:latin typeface="Trebuchet MS" pitchFamily="34" charset="0"/>
              </a:rPr>
              <a:t>из материалов </a:t>
            </a:r>
            <a:r>
              <a:rPr lang="ru-RU" sz="1400" dirty="0" smtClean="0">
                <a:latin typeface="Trebuchet MS" pitchFamily="34" charset="0"/>
              </a:rPr>
              <a:t>фонда </a:t>
            </a:r>
            <a:r>
              <a:rPr lang="ru-RU" sz="1400" dirty="0">
                <a:latin typeface="Trebuchet MS" pitchFamily="34" charset="0"/>
              </a:rPr>
              <a:t>№ </a:t>
            </a:r>
            <a:r>
              <a:rPr lang="ru-RU" sz="1400" dirty="0" smtClean="0">
                <a:latin typeface="Trebuchet MS" pitchFamily="34" charset="0"/>
              </a:rPr>
              <a:t>245)</a:t>
            </a:r>
            <a:endParaRPr lang="ru-RU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0" y="-12700"/>
            <a:ext cx="9143999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/>
          <a:stretch/>
        </p:blipFill>
        <p:spPr bwMode="auto">
          <a:xfrm>
            <a:off x="827584" y="826248"/>
            <a:ext cx="3444484" cy="5411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/>
          <a:stretch/>
        </p:blipFill>
        <p:spPr bwMode="auto">
          <a:xfrm>
            <a:off x="5004048" y="831863"/>
            <a:ext cx="3541494" cy="5405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87356" y="129663"/>
            <a:ext cx="8169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 ИФНС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г.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Дмитрову поступили на хранение за 1990-2015 годы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6525344"/>
            <a:ext cx="9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14334" y="6340678"/>
            <a:ext cx="331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rebuchet MS" pitchFamily="34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rebuchet MS" pitchFamily="34" charset="0"/>
              </a:rPr>
              <a:t>взято из материалов фонда № </a:t>
            </a:r>
            <a:r>
              <a:rPr lang="ru-RU" sz="1400" dirty="0" smtClean="0">
                <a:solidFill>
                  <a:prstClr val="black"/>
                </a:solidFill>
                <a:latin typeface="Trebuchet MS" pitchFamily="34" charset="0"/>
              </a:rPr>
              <a:t>245)</a:t>
            </a:r>
            <a:endParaRPr lang="ru-RU" sz="1400" dirty="0">
              <a:solidFill>
                <a:prstClr val="black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0" y="-164770"/>
            <a:ext cx="9143999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/>
          <a:stretch/>
        </p:blipFill>
        <p:spPr bwMode="auto">
          <a:xfrm>
            <a:off x="691100" y="332899"/>
            <a:ext cx="3664876" cy="5875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/>
          <a:stretch/>
        </p:blipFill>
        <p:spPr bwMode="auto">
          <a:xfrm>
            <a:off x="5004048" y="332899"/>
            <a:ext cx="3816424" cy="590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131840" y="6250146"/>
            <a:ext cx="808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rebuchet MS" pitchFamily="34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rebuchet MS" pitchFamily="34" charset="0"/>
              </a:rPr>
              <a:t>взято из материалов фонда № </a:t>
            </a:r>
            <a:r>
              <a:rPr lang="ru-RU" sz="1400" dirty="0" smtClean="0">
                <a:solidFill>
                  <a:prstClr val="black"/>
                </a:solidFill>
                <a:latin typeface="Trebuchet MS" pitchFamily="34" charset="0"/>
              </a:rPr>
              <a:t>245)</a:t>
            </a:r>
            <a:endParaRPr lang="ru-RU" sz="1400" dirty="0">
              <a:solidFill>
                <a:prstClr val="black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33338" y="-19050"/>
            <a:ext cx="9143999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/>
          <a:stretch/>
        </p:blipFill>
        <p:spPr bwMode="auto">
          <a:xfrm>
            <a:off x="443344" y="404663"/>
            <a:ext cx="3886827" cy="5917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416300"/>
            <a:ext cx="66675" cy="2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/>
          <a:stretch/>
        </p:blipFill>
        <p:spPr bwMode="auto">
          <a:xfrm>
            <a:off x="4922982" y="431961"/>
            <a:ext cx="3804269" cy="5968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914334" y="6437423"/>
            <a:ext cx="331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rebuchet MS" pitchFamily="34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rebuchet MS" pitchFamily="34" charset="0"/>
              </a:rPr>
              <a:t>взято из материалов фонда № </a:t>
            </a:r>
            <a:r>
              <a:rPr lang="ru-RU" sz="1400" dirty="0" smtClean="0">
                <a:solidFill>
                  <a:prstClr val="black"/>
                </a:solidFill>
                <a:latin typeface="Trebuchet MS" pitchFamily="34" charset="0"/>
              </a:rPr>
              <a:t>245)</a:t>
            </a:r>
            <a:endParaRPr lang="ru-RU" sz="1400" dirty="0">
              <a:solidFill>
                <a:prstClr val="black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0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-32467" y="0"/>
            <a:ext cx="9143999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51520" y="188640"/>
            <a:ext cx="4136109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Calibri"/>
                <a:cs typeface="Georgia"/>
              </a:rPr>
              <a:t>Уважаемые работники налоговых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Calibri"/>
                <a:cs typeface="Georgia"/>
              </a:rPr>
              <a:t>органов России!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rebuchet MS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Georgia"/>
              </a:rPr>
              <a:t> 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Georgia"/>
              </a:rPr>
              <a:t>Примите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Georgia"/>
              </a:rPr>
              <a:t>наши теплые поздравления с Вашим профессиональным праздником — Днем работника налоговых органов Российской Федерации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/>
                <a:cs typeface="Georgia"/>
              </a:rPr>
              <a:t>!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rebuchet MS" pitchFamily="34" charset="0"/>
              <a:ea typeface="Calibri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176464" cy="2951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11960" y="5653527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Trebuchet MS" pitchFamily="34" charset="0"/>
                <a:ea typeface="Times New Roman"/>
                <a:cs typeface="Georgia"/>
              </a:rPr>
              <a:t>Крепкого здоровья, семейного благополучия и счастья Вам и Вашим близким.	</a:t>
            </a:r>
            <a:endParaRPr lang="ru-RU" sz="2000" b="1" i="1" dirty="0">
              <a:solidFill>
                <a:srgbClr val="C0504D">
                  <a:lumMod val="50000"/>
                </a:srgbClr>
              </a:solidFill>
              <a:latin typeface="Trebuchet MS" pitchFamily="34" charset="0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3789040"/>
            <a:ext cx="4572000" cy="17204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Trebuchet MS" pitchFamily="34" charset="0"/>
                <a:ea typeface="Times New Roman"/>
                <a:cs typeface="Georgia"/>
              </a:rPr>
              <a:t>Желаем руководству и всему коллективу службы сплоченности, взаимопонимания, умения идти в унисон с теми вызовами, которые есть сегодня. </a:t>
            </a:r>
            <a:r>
              <a:rPr lang="ru-RU" sz="2000" i="1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68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232</Words>
  <Application>Microsoft Office PowerPoint</Application>
  <PresentationFormat>Экран (4:3)</PresentationFormat>
  <Paragraphs>26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Воронина Наталья Анатольевна</dc:creator>
  <cp:lastModifiedBy>Агапов Илья Владимирович</cp:lastModifiedBy>
  <cp:revision>42</cp:revision>
  <dcterms:created xsi:type="dcterms:W3CDTF">2020-10-22T11:52:47Z</dcterms:created>
  <dcterms:modified xsi:type="dcterms:W3CDTF">2020-11-18T13:38:52Z</dcterms:modified>
</cp:coreProperties>
</file>